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B3645C-EFD4-4075-B575-F7F6FF21F42B}" type="datetimeFigureOut">
              <a:rPr lang="nl-NL" smtClean="0"/>
              <a:t>29-10-2013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CA4652-A8C3-4A73-8C9E-2778C285118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ertexxt.nl/uploadfiles/news/1356035766Stagiair%20Oude%20Let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00" y="1201863"/>
            <a:ext cx="66967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7201" y="2564904"/>
            <a:ext cx="5723468" cy="1828090"/>
          </a:xfrm>
          <a:solidFill>
            <a:schemeClr val="bg2">
              <a:lumMod val="90000"/>
              <a:alpha val="65000"/>
            </a:schemeClr>
          </a:solidFill>
        </p:spPr>
        <p:txBody>
          <a:bodyPr/>
          <a:lstStyle/>
          <a:p>
            <a:r>
              <a:rPr lang="nl-NL" dirty="0" smtClean="0"/>
              <a:t>Hoe leer je </a:t>
            </a:r>
            <a:br>
              <a:rPr lang="nl-NL" dirty="0" smtClean="0"/>
            </a:br>
            <a:r>
              <a:rPr lang="nl-NL" dirty="0" smtClean="0"/>
              <a:t>lange teksten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22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E. Voorbeelden en illustraties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Voorbeelden zijn om de leerstof te </a:t>
            </a:r>
            <a:r>
              <a:rPr lang="nl-NL" dirty="0" smtClean="0"/>
              <a:t>verduidelijken. Bekijk </a:t>
            </a:r>
            <a:r>
              <a:rPr lang="nl-NL" dirty="0"/>
              <a:t>altijd alle illustraties: plaatjes, tabellen, foto’s, etc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Voorbeeld: Een goede kinderboekenschrijfster is </a:t>
            </a:r>
            <a:r>
              <a:rPr lang="nl-NL" b="1" dirty="0" smtClean="0"/>
              <a:t>onder andere </a:t>
            </a:r>
            <a:r>
              <a:rPr lang="nl-NL" dirty="0"/>
              <a:t>(signaalwoord) Thea Beckman (voorbeeld).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04858"/>
            <a:ext cx="5040560" cy="140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200" i="1" dirty="0" smtClean="0"/>
              <a:t>Niet </a:t>
            </a:r>
            <a:r>
              <a:rPr lang="nl-NL" sz="3200" i="1" dirty="0"/>
              <a:t>alle onderdelen komen in iedere </a:t>
            </a:r>
            <a:r>
              <a:rPr lang="nl-NL" sz="3200" i="1" dirty="0" smtClean="0"/>
              <a:t>tekst voor</a:t>
            </a:r>
            <a:r>
              <a:rPr lang="nl-NL" sz="3200" i="1" dirty="0"/>
              <a:t>! Blijf niet zoeken als je een van </a:t>
            </a:r>
            <a:r>
              <a:rPr lang="nl-NL" sz="3200" i="1" dirty="0" smtClean="0"/>
              <a:t>de onderdelen </a:t>
            </a:r>
            <a:r>
              <a:rPr lang="nl-NL" sz="3200" i="1" dirty="0"/>
              <a:t>niet vindt.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862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53373" y="112474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Door een goede samenvatting te maken!</a:t>
            </a:r>
            <a:endParaRPr lang="nl-NL" dirty="0"/>
          </a:p>
        </p:txBody>
      </p:sp>
      <p:pic>
        <p:nvPicPr>
          <p:cNvPr id="2050" name="Picture 2" descr="http://tomas247.files.wordpress.com/2009/02/fokke-sukke-le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472608" cy="36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Lezen, onderwerp en </a:t>
            </a:r>
            <a:r>
              <a:rPr lang="nl-NL" dirty="0" smtClean="0"/>
              <a:t>kern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1</a:t>
            </a:r>
            <a:r>
              <a:rPr lang="nl-NL" b="1" dirty="0"/>
              <a:t>. Lezen: </a:t>
            </a:r>
            <a:r>
              <a:rPr lang="nl-NL" dirty="0"/>
              <a:t>lees altijd eerst de tekst minimaal één</a:t>
            </a:r>
          </a:p>
          <a:p>
            <a:pPr marL="0" indent="0">
              <a:buNone/>
            </a:pPr>
            <a:r>
              <a:rPr lang="nl-NL" dirty="0"/>
              <a:t>keer goed door!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2</a:t>
            </a:r>
            <a:r>
              <a:rPr lang="nl-NL" b="1" dirty="0"/>
              <a:t>. Onderwerp</a:t>
            </a:r>
            <a:r>
              <a:rPr lang="nl-NL" dirty="0"/>
              <a:t>: waar gaat de tekst over? Let op:</a:t>
            </a:r>
          </a:p>
          <a:p>
            <a:pPr marL="0" indent="0">
              <a:buNone/>
            </a:pPr>
            <a:r>
              <a:rPr lang="nl-NL" dirty="0"/>
              <a:t>staat vaak als paragraaftitel boven de tekst.</a:t>
            </a:r>
          </a:p>
          <a:p>
            <a:pPr marL="0" indent="0">
              <a:buNone/>
            </a:pPr>
            <a:r>
              <a:rPr lang="nl-NL" b="1" i="1" dirty="0"/>
              <a:t>Tip: </a:t>
            </a:r>
            <a:r>
              <a:rPr lang="nl-NL" i="1" dirty="0"/>
              <a:t>Tekst in stukken hakken bij lange</a:t>
            </a:r>
          </a:p>
          <a:p>
            <a:pPr marL="0" indent="0">
              <a:buNone/>
            </a:pPr>
            <a:r>
              <a:rPr lang="nl-NL" i="1" dirty="0" smtClean="0"/>
              <a:t>paragraaf!</a:t>
            </a:r>
            <a:r>
              <a:rPr lang="nl-NL" i="1" dirty="0" smtClean="0">
                <a:sym typeface="Wingdings" pitchFamily="2" charset="2"/>
              </a:rPr>
              <a:t></a:t>
            </a:r>
            <a:r>
              <a:rPr lang="nl-NL" dirty="0" smtClean="0"/>
              <a:t> </a:t>
            </a:r>
            <a:r>
              <a:rPr lang="nl-NL" i="1" dirty="0"/>
              <a:t>kijk </a:t>
            </a:r>
            <a:r>
              <a:rPr lang="nl-NL" i="1"/>
              <a:t>naar </a:t>
            </a:r>
            <a:r>
              <a:rPr lang="nl-NL" i="1" smtClean="0"/>
              <a:t>sub-kopjes</a:t>
            </a:r>
            <a:r>
              <a:rPr lang="nl-NL" i="1" dirty="0" smtClean="0"/>
              <a:t>!!</a:t>
            </a:r>
            <a:endParaRPr lang="nl-NL" i="1" dirty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3</a:t>
            </a:r>
            <a:r>
              <a:rPr lang="nl-NL" dirty="0"/>
              <a:t>. </a:t>
            </a:r>
            <a:r>
              <a:rPr lang="nl-NL" b="1" dirty="0"/>
              <a:t>Kern: </a:t>
            </a:r>
            <a:r>
              <a:rPr lang="nl-NL" dirty="0"/>
              <a:t>kop van de paragraaf met de essentie!</a:t>
            </a:r>
          </a:p>
          <a:p>
            <a:pPr marL="0" indent="0">
              <a:buNone/>
            </a:pPr>
            <a:r>
              <a:rPr lang="nl-NL" dirty="0"/>
              <a:t>Herkenbaar door </a:t>
            </a:r>
            <a:r>
              <a:rPr lang="nl-NL" dirty="0" smtClean="0"/>
              <a:t>bijv. </a:t>
            </a:r>
            <a:r>
              <a:rPr lang="nl-NL" dirty="0"/>
              <a:t>vetgedrukt of schuin</a:t>
            </a:r>
          </a:p>
          <a:p>
            <a:pPr marL="0" indent="0">
              <a:buNone/>
            </a:pPr>
            <a:r>
              <a:rPr lang="nl-NL" dirty="0"/>
              <a:t>geschreven kop. Of in eerste of tweede zin.</a:t>
            </a:r>
          </a:p>
          <a:p>
            <a:pPr marL="0" indent="0">
              <a:buNone/>
            </a:pPr>
            <a:r>
              <a:rPr lang="nl-NL" b="1" dirty="0"/>
              <a:t>Tip: </a:t>
            </a:r>
            <a:r>
              <a:rPr lang="nl-NL" i="1" dirty="0"/>
              <a:t>Wat is het belangrijkste?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8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 soorten informatie in</a:t>
            </a:r>
            <a:br>
              <a:rPr lang="nl-NL" dirty="0"/>
            </a:br>
            <a:r>
              <a:rPr lang="nl-NL" dirty="0"/>
              <a:t>leerteksten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A Definities</a:t>
            </a:r>
          </a:p>
          <a:p>
            <a:pPr marL="0" indent="0">
              <a:buNone/>
            </a:pPr>
            <a:r>
              <a:rPr lang="nl-NL" dirty="0" smtClean="0"/>
              <a:t>B Opsommingen</a:t>
            </a:r>
          </a:p>
          <a:p>
            <a:pPr marL="0" indent="0">
              <a:buNone/>
            </a:pPr>
            <a:r>
              <a:rPr lang="nl-NL" dirty="0" smtClean="0"/>
              <a:t>C </a:t>
            </a:r>
            <a:r>
              <a:rPr lang="nl-NL" dirty="0"/>
              <a:t>Oorzaken en gevolgen</a:t>
            </a:r>
          </a:p>
          <a:p>
            <a:pPr marL="0" indent="0">
              <a:buNone/>
            </a:pPr>
            <a:r>
              <a:rPr lang="nl-NL" dirty="0" smtClean="0"/>
              <a:t>D </a:t>
            </a:r>
            <a:r>
              <a:rPr lang="nl-NL" dirty="0"/>
              <a:t>Problemen en oplossingen</a:t>
            </a:r>
          </a:p>
          <a:p>
            <a:pPr marL="0" indent="0">
              <a:buNone/>
            </a:pPr>
            <a:r>
              <a:rPr lang="nl-NL" dirty="0" smtClean="0"/>
              <a:t>E </a:t>
            </a:r>
            <a:r>
              <a:rPr lang="nl-NL" dirty="0"/>
              <a:t>Voorbeelden en illustraties</a:t>
            </a:r>
          </a:p>
          <a:p>
            <a:pPr marL="0" indent="0">
              <a:buNone/>
            </a:pPr>
            <a:endParaRPr lang="nl-NL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Onderdelen </a:t>
            </a:r>
            <a:r>
              <a:rPr lang="nl-NL" dirty="0"/>
              <a:t>herkenbaar aan </a:t>
            </a:r>
            <a:r>
              <a:rPr lang="nl-NL" b="1" dirty="0"/>
              <a:t>signaalwoorden</a:t>
            </a:r>
            <a:r>
              <a:rPr lang="nl-NL" i="1" dirty="0"/>
              <a:t>:</a:t>
            </a:r>
          </a:p>
          <a:p>
            <a:pPr marL="0" indent="0">
              <a:buNone/>
            </a:pPr>
            <a:r>
              <a:rPr lang="nl-NL" i="1" dirty="0" smtClean="0"/>
              <a:t>Woord </a:t>
            </a:r>
            <a:r>
              <a:rPr lang="nl-NL" i="1" dirty="0"/>
              <a:t>waaraan je soort informatie kunt</a:t>
            </a:r>
          </a:p>
          <a:p>
            <a:pPr marL="0" indent="0">
              <a:buNone/>
            </a:pPr>
            <a:r>
              <a:rPr lang="nl-NL" i="1" dirty="0"/>
              <a:t>herkennen!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03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A. </a:t>
            </a:r>
            <a:r>
              <a:rPr lang="nl-NL" dirty="0" smtClean="0"/>
              <a:t>Definities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Definitie </a:t>
            </a:r>
            <a:r>
              <a:rPr lang="nl-NL" dirty="0"/>
              <a:t>= omschrijving van een begrip</a:t>
            </a:r>
          </a:p>
          <a:p>
            <a:pPr lvl="2"/>
            <a:r>
              <a:rPr lang="nl-NL" dirty="0" smtClean="0"/>
              <a:t>altijd </a:t>
            </a:r>
            <a:r>
              <a:rPr lang="nl-NL" dirty="0"/>
              <a:t>leren!</a:t>
            </a:r>
          </a:p>
          <a:p>
            <a:pPr lvl="2"/>
            <a:r>
              <a:rPr lang="nl-NL" dirty="0" smtClean="0"/>
              <a:t>goed </a:t>
            </a:r>
            <a:r>
              <a:rPr lang="nl-NL" dirty="0"/>
              <a:t>herkenbaar: </a:t>
            </a:r>
            <a:r>
              <a:rPr lang="nl-NL" b="1" dirty="0" smtClean="0"/>
              <a:t>vet gedrukt</a:t>
            </a:r>
            <a:endParaRPr lang="nl-NL" i="1" dirty="0"/>
          </a:p>
          <a:p>
            <a:pPr lvl="2"/>
            <a:r>
              <a:rPr lang="nl-NL" dirty="0" smtClean="0"/>
              <a:t>opzoeken </a:t>
            </a:r>
            <a:r>
              <a:rPr lang="nl-NL" dirty="0"/>
              <a:t>in register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Voorbeeld</a:t>
            </a:r>
            <a:r>
              <a:rPr lang="nl-NL" dirty="0"/>
              <a:t>: </a:t>
            </a:r>
            <a:r>
              <a:rPr lang="nl-NL" b="1" dirty="0"/>
              <a:t>prehistorie</a:t>
            </a:r>
            <a:r>
              <a:rPr lang="nl-NL" i="1" dirty="0"/>
              <a:t> </a:t>
            </a:r>
            <a:r>
              <a:rPr lang="nl-NL" dirty="0"/>
              <a:t>is de tijd in de geschiedenis</a:t>
            </a:r>
          </a:p>
          <a:p>
            <a:pPr marL="0" indent="0">
              <a:buNone/>
            </a:pPr>
            <a:r>
              <a:rPr lang="nl-NL" dirty="0"/>
              <a:t>waarover door niemand in die tijd zelf is</a:t>
            </a:r>
          </a:p>
          <a:p>
            <a:pPr marL="0" indent="0">
              <a:buNone/>
            </a:pPr>
            <a:r>
              <a:rPr lang="nl-NL" dirty="0"/>
              <a:t>geschreven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Tip: leer definitie én omschrijving!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0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B. Opsommingen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Voorbeeld</a:t>
            </a:r>
            <a:r>
              <a:rPr lang="nl-NL" dirty="0"/>
              <a:t>: Tot citrusvruchten behoren </a:t>
            </a:r>
            <a:r>
              <a:rPr lang="nl-NL" dirty="0" smtClean="0"/>
              <a:t>sinaasappels. V</a:t>
            </a:r>
            <a:r>
              <a:rPr lang="nl-NL" b="1" dirty="0" smtClean="0"/>
              <a:t>erder </a:t>
            </a:r>
            <a:r>
              <a:rPr lang="nl-NL" b="1" i="1" dirty="0"/>
              <a:t>(signaalwoord) </a:t>
            </a:r>
            <a:r>
              <a:rPr lang="nl-NL" dirty="0"/>
              <a:t>citroenen en </a:t>
            </a:r>
            <a:r>
              <a:rPr lang="nl-NL" b="1" dirty="0" smtClean="0"/>
              <a:t>tenslotte </a:t>
            </a:r>
            <a:r>
              <a:rPr lang="nl-NL" i="1" dirty="0" smtClean="0"/>
              <a:t>(signaalwoord</a:t>
            </a:r>
            <a:r>
              <a:rPr lang="nl-NL" i="1" dirty="0"/>
              <a:t>) </a:t>
            </a:r>
            <a:r>
              <a:rPr lang="nl-NL" dirty="0"/>
              <a:t>mandarijnen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Tip</a:t>
            </a:r>
            <a:r>
              <a:rPr lang="nl-NL" dirty="0"/>
              <a:t>: </a:t>
            </a:r>
            <a:r>
              <a:rPr lang="nl-NL" i="1" dirty="0"/>
              <a:t>Geef de opsomming in je samenvatting </a:t>
            </a:r>
            <a:r>
              <a:rPr lang="nl-NL" i="1" dirty="0" smtClean="0"/>
              <a:t>nummers </a:t>
            </a:r>
          </a:p>
          <a:p>
            <a:pPr marL="0" indent="0">
              <a:buNone/>
            </a:pPr>
            <a:r>
              <a:rPr lang="nl-NL" i="1" dirty="0" smtClean="0">
                <a:sym typeface="Wingdings" pitchFamily="2" charset="2"/>
              </a:rPr>
              <a:t> Opsommingen altijd leren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8113"/>
            <a:ext cx="5638577" cy="167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C. Oorzaken en gevolgen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525767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Oorzaken </a:t>
            </a:r>
            <a:r>
              <a:rPr lang="nl-NL" dirty="0"/>
              <a:t>en gevolgen </a:t>
            </a:r>
            <a:r>
              <a:rPr lang="nl-NL" dirty="0" smtClean="0"/>
              <a:t>geven </a:t>
            </a:r>
            <a:r>
              <a:rPr lang="nl-NL" dirty="0"/>
              <a:t>verbanden aan </a:t>
            </a:r>
            <a:r>
              <a:rPr lang="nl-NL" dirty="0" smtClean="0"/>
              <a:t>tussen dingen </a:t>
            </a:r>
            <a:r>
              <a:rPr lang="nl-NL" i="1" dirty="0" smtClean="0"/>
              <a:t>vaak </a:t>
            </a:r>
            <a:r>
              <a:rPr lang="nl-NL" i="1" dirty="0"/>
              <a:t>in toets toepassen op andere dingen</a:t>
            </a:r>
          </a:p>
          <a:p>
            <a:r>
              <a:rPr lang="nl-NL" dirty="0" smtClean="0"/>
              <a:t>Altijd </a:t>
            </a:r>
            <a:r>
              <a:rPr lang="nl-NL" dirty="0"/>
              <a:t>opschrijven in samenvatting én altijd leren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13" y="3645024"/>
            <a:ext cx="6553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4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C. Oorzaken en gevolgen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109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i="1" dirty="0" smtClean="0"/>
              <a:t>Voorbeelden</a:t>
            </a:r>
            <a:r>
              <a:rPr lang="nl-NL" i="1" dirty="0"/>
              <a:t>:</a:t>
            </a:r>
          </a:p>
          <a:p>
            <a:r>
              <a:rPr lang="nl-NL" dirty="0" smtClean="0"/>
              <a:t>Het </a:t>
            </a:r>
            <a:r>
              <a:rPr lang="nl-NL" dirty="0"/>
              <a:t>gevolg van een droog klimaat is dat er weinig kan groeien.</a:t>
            </a:r>
          </a:p>
          <a:p>
            <a:r>
              <a:rPr lang="nl-NL" dirty="0" smtClean="0"/>
              <a:t> </a:t>
            </a:r>
            <a:r>
              <a:rPr lang="nl-NL" dirty="0"/>
              <a:t>Als gevolg van (signaalwoord) de aardbeving (oorzaak) werden</a:t>
            </a:r>
          </a:p>
          <a:p>
            <a:r>
              <a:rPr lang="nl-NL" dirty="0"/>
              <a:t>veel mensen dakloos (gevolg).</a:t>
            </a:r>
          </a:p>
          <a:p>
            <a:r>
              <a:rPr lang="nl-NL" dirty="0" smtClean="0"/>
              <a:t>De </a:t>
            </a:r>
            <a:r>
              <a:rPr lang="nl-NL" dirty="0"/>
              <a:t>ziekte (gevolg) is ontstaan </a:t>
            </a:r>
            <a:r>
              <a:rPr lang="nl-NL" b="1" dirty="0"/>
              <a:t>door </a:t>
            </a:r>
            <a:r>
              <a:rPr lang="nl-NL" dirty="0"/>
              <a:t>(signaalwoord) een onbekend</a:t>
            </a:r>
          </a:p>
          <a:p>
            <a:r>
              <a:rPr lang="nl-NL" dirty="0"/>
              <a:t>virus (oorzaak).</a:t>
            </a:r>
          </a:p>
        </p:txBody>
      </p:sp>
    </p:spTree>
    <p:extLst>
      <p:ext uri="{BB962C8B-B14F-4D97-AF65-F5344CB8AC3E}">
        <p14:creationId xmlns:p14="http://schemas.microsoft.com/office/powerpoint/2010/main" val="27745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D. Problemen en oplossingen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3573016"/>
            <a:ext cx="6196405" cy="25248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Voorbeelden:</a:t>
            </a:r>
          </a:p>
          <a:p>
            <a:r>
              <a:rPr lang="nl-NL" b="1" dirty="0" smtClean="0"/>
              <a:t>Moeilijkheden </a:t>
            </a:r>
            <a:r>
              <a:rPr lang="nl-NL" dirty="0"/>
              <a:t>(signaalwoord) met opstaan? (probleem) Zet </a:t>
            </a:r>
            <a:r>
              <a:rPr lang="nl-NL" dirty="0" smtClean="0"/>
              <a:t>de wekker </a:t>
            </a:r>
            <a:r>
              <a:rPr lang="nl-NL" dirty="0"/>
              <a:t>ver van je bed (oplossing</a:t>
            </a:r>
            <a:r>
              <a:rPr lang="nl-NL" dirty="0" smtClean="0"/>
              <a:t>)!</a:t>
            </a:r>
          </a:p>
          <a:p>
            <a:r>
              <a:rPr lang="nl-NL" dirty="0" smtClean="0"/>
              <a:t>Inenting </a:t>
            </a:r>
            <a:r>
              <a:rPr lang="nl-NL" dirty="0"/>
              <a:t>(oplossing) is een goede </a:t>
            </a:r>
            <a:r>
              <a:rPr lang="nl-NL" b="1" dirty="0"/>
              <a:t>maatregel </a:t>
            </a:r>
            <a:r>
              <a:rPr lang="nl-NL" dirty="0"/>
              <a:t>(signaalwoord) </a:t>
            </a:r>
            <a:r>
              <a:rPr lang="nl-NL" dirty="0" smtClean="0"/>
              <a:t>tegen besmettelijke </a:t>
            </a:r>
            <a:r>
              <a:rPr lang="nl-NL" dirty="0"/>
              <a:t>ziektes (probleem).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61645"/>
            <a:ext cx="6493126" cy="157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</TotalTime>
  <Words>413</Words>
  <Application>Microsoft Office PowerPoint</Application>
  <PresentationFormat>Diavoorstelling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Punaise</vt:lpstr>
      <vt:lpstr>Hoe leer je  lange teksten</vt:lpstr>
      <vt:lpstr>Door een goede samenvatting te maken!</vt:lpstr>
      <vt:lpstr>Lezen, onderwerp en kern</vt:lpstr>
      <vt:lpstr>5 soorten informatie in leerteksten</vt:lpstr>
      <vt:lpstr>A. Definities</vt:lpstr>
      <vt:lpstr>B. Opsommingen</vt:lpstr>
      <vt:lpstr>C. Oorzaken en gevolgen</vt:lpstr>
      <vt:lpstr>C. Oorzaken en gevolgen</vt:lpstr>
      <vt:lpstr>D. Problemen en oplossingen</vt:lpstr>
      <vt:lpstr>E. Voorbeelden en illustraties</vt:lpstr>
      <vt:lpstr>Tot slot</vt:lpstr>
    </vt:vector>
  </TitlesOfParts>
  <Company>De Onderwijsspecialisten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leer je Geschiedenis</dc:title>
  <dc:creator>Klapwijk, Marc</dc:creator>
  <cp:lastModifiedBy>Pauline Maas</cp:lastModifiedBy>
  <cp:revision>6</cp:revision>
  <dcterms:created xsi:type="dcterms:W3CDTF">2013-03-14T15:14:02Z</dcterms:created>
  <dcterms:modified xsi:type="dcterms:W3CDTF">2013-10-29T15:27:10Z</dcterms:modified>
</cp:coreProperties>
</file>